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5"/>
  </p:sldMasterIdLst>
  <p:notesMasterIdLst>
    <p:notesMasterId r:id="rId45"/>
  </p:notesMasterIdLst>
  <p:handoutMasterIdLst>
    <p:handoutMasterId r:id="rId46"/>
  </p:handoutMasterIdLst>
  <p:sldIdLst>
    <p:sldId id="340" r:id="rId6"/>
    <p:sldId id="256" r:id="rId7"/>
    <p:sldId id="341" r:id="rId8"/>
    <p:sldId id="279" r:id="rId9"/>
    <p:sldId id="257" r:id="rId10"/>
    <p:sldId id="334" r:id="rId11"/>
    <p:sldId id="284" r:id="rId12"/>
    <p:sldId id="335" r:id="rId13"/>
    <p:sldId id="336" r:id="rId14"/>
    <p:sldId id="337" r:id="rId15"/>
    <p:sldId id="333" r:id="rId16"/>
    <p:sldId id="313" r:id="rId17"/>
    <p:sldId id="314" r:id="rId18"/>
    <p:sldId id="315" r:id="rId19"/>
    <p:sldId id="332" r:id="rId20"/>
    <p:sldId id="316" r:id="rId21"/>
    <p:sldId id="317" r:id="rId22"/>
    <p:sldId id="319" r:id="rId23"/>
    <p:sldId id="321" r:id="rId24"/>
    <p:sldId id="322" r:id="rId25"/>
    <p:sldId id="320" r:id="rId26"/>
    <p:sldId id="318" r:id="rId27"/>
    <p:sldId id="327" r:id="rId28"/>
    <p:sldId id="328" r:id="rId29"/>
    <p:sldId id="329" r:id="rId30"/>
    <p:sldId id="330" r:id="rId31"/>
    <p:sldId id="300" r:id="rId32"/>
    <p:sldId id="338" r:id="rId33"/>
    <p:sldId id="339" r:id="rId34"/>
    <p:sldId id="331" r:id="rId35"/>
    <p:sldId id="304" r:id="rId36"/>
    <p:sldId id="309" r:id="rId37"/>
    <p:sldId id="283" r:id="rId38"/>
    <p:sldId id="287" r:id="rId39"/>
    <p:sldId id="302" r:id="rId40"/>
    <p:sldId id="297" r:id="rId41"/>
    <p:sldId id="296" r:id="rId42"/>
    <p:sldId id="258" r:id="rId43"/>
    <p:sldId id="326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2"/>
    <a:srgbClr val="F3901D"/>
    <a:srgbClr val="00AEDB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3" autoAdjust="0"/>
    <p:restoredTop sz="94660"/>
  </p:normalViewPr>
  <p:slideViewPr>
    <p:cSldViewPr showGuides="1">
      <p:cViewPr varScale="1">
        <p:scale>
          <a:sx n="93" d="100"/>
          <a:sy n="93" d="100"/>
        </p:scale>
        <p:origin x="630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245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 of what docker is</a:t>
            </a:r>
          </a:p>
          <a:p>
            <a:r>
              <a:rPr lang="en-US" dirty="0"/>
              <a:t>How docker runs on windows 7/10/2016</a:t>
            </a:r>
          </a:p>
          <a:p>
            <a:r>
              <a:rPr lang="en-US" dirty="0"/>
              <a:t>Using docker for development</a:t>
            </a:r>
          </a:p>
          <a:p>
            <a:r>
              <a:rPr lang="en-US" dirty="0"/>
              <a:t>Of course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62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7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80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51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tell docker to run something, but not a zip file. </a:t>
            </a:r>
          </a:p>
          <a:p>
            <a:r>
              <a:rPr lang="en-US" dirty="0"/>
              <a:t>What does an application need to run?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55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application needs disk IO, memory, network, </a:t>
            </a:r>
            <a:r>
              <a:rPr lang="en-US" dirty="0" err="1"/>
              <a:t>cpu</a:t>
            </a:r>
            <a:r>
              <a:rPr lang="en-US" dirty="0"/>
              <a:t>. Zip doesn’t have 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30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Running in the container, the app can see only the files in the container you packaged with it and any resources you pass in at run time. </a:t>
            </a:r>
          </a:p>
          <a:p>
            <a:endParaRPr lang="en-US" dirty="0"/>
          </a:p>
          <a:p>
            <a:r>
              <a:rPr lang="en-US" dirty="0"/>
              <a:t>Well also the kernel (</a:t>
            </a:r>
            <a:r>
              <a:rPr lang="en-US" dirty="0" err="1"/>
              <a:t>linux</a:t>
            </a:r>
            <a:r>
              <a:rPr lang="en-US" dirty="0"/>
              <a:t> or windows) resources your software libraries have access to</a:t>
            </a:r>
          </a:p>
          <a:p>
            <a:endParaRPr lang="en-US" dirty="0"/>
          </a:p>
          <a:p>
            <a:r>
              <a:rPr lang="en-US" dirty="0"/>
              <a:t>How do we get files into the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93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saw docker run 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114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171FF-96A1-7D4A-AA25-C4377DE34A9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52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013314-5F1F-4B72-9A0A-BB8889F7B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A467-B92A-4887-8D7D-23F38CD7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15ECF-286D-4047-A86A-2D7E17D8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12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BB90B-ACC1-48D9-AD0C-0C51C1F8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EDFF2-C2EC-4C95-AB66-ECB70AD77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05C91F-8FAD-4CA6-AC1F-B83A15FAD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1E883-157B-422B-B692-4B7C7596C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8AA6E-C811-4023-922A-66B2686E1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ECB74-8E7D-4D4A-8407-926A14F84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2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1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75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61" r:id="rId3"/>
    <p:sldLayoutId id="2147483696" r:id="rId4"/>
    <p:sldLayoutId id="2147483697" r:id="rId5"/>
    <p:sldLayoutId id="2147483698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4FC97-7D5E-5B47-9AA5-24E43181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36C75C-6760-410A-95D6-A8B20A2185E9}"/>
              </a:ext>
            </a:extLst>
          </p:cNvPr>
          <p:cNvSpPr txBox="1"/>
          <p:nvPr/>
        </p:nvSpPr>
        <p:spPr>
          <a:xfrm>
            <a:off x="3347864" y="5301208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Introduction to Docker (with Windows)</a:t>
            </a: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836F3A-533E-485D-97E5-C9456D436475}"/>
              </a:ext>
            </a:extLst>
          </p:cNvPr>
          <p:cNvSpPr/>
          <p:nvPr/>
        </p:nvSpPr>
        <p:spPr>
          <a:xfrm>
            <a:off x="611560" y="1052736"/>
            <a:ext cx="2642592" cy="518457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Windows 10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3C599A-B958-41D5-BA78-A4A5BEECAEF1}"/>
              </a:ext>
            </a:extLst>
          </p:cNvPr>
          <p:cNvSpPr txBox="1"/>
          <p:nvPr/>
        </p:nvSpPr>
        <p:spPr>
          <a:xfrm>
            <a:off x="780728" y="1166842"/>
            <a:ext cx="23042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in VM (</a:t>
            </a:r>
            <a:r>
              <a:rPr lang="en-US" dirty="0" err="1"/>
              <a:t>hyperv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nanoserver</a:t>
            </a:r>
            <a:r>
              <a:rPr lang="en-US" dirty="0"/>
              <a:t> containers</a:t>
            </a:r>
          </a:p>
          <a:p>
            <a:r>
              <a:rPr lang="en-US" dirty="0"/>
              <a:t>&lt; 1GB </a:t>
            </a:r>
            <a:r>
              <a:rPr lang="en-US" dirty="0" err="1"/>
              <a:t>.net</a:t>
            </a:r>
            <a:r>
              <a:rPr lang="en-US" dirty="0"/>
              <a:t> core only</a:t>
            </a:r>
          </a:p>
          <a:p>
            <a:endParaRPr lang="en-US" dirty="0"/>
          </a:p>
          <a:p>
            <a:r>
              <a:rPr lang="en-US" dirty="0" err="1"/>
              <a:t>windowservercore</a:t>
            </a:r>
            <a:r>
              <a:rPr lang="en-US" dirty="0"/>
              <a:t> containers</a:t>
            </a:r>
          </a:p>
          <a:p>
            <a:r>
              <a:rPr lang="en-US" dirty="0"/>
              <a:t>most windows apps &gt; 13 GB</a:t>
            </a:r>
          </a:p>
          <a:p>
            <a:endParaRPr lang="en-US" dirty="0"/>
          </a:p>
          <a:p>
            <a:r>
              <a:rPr lang="en-US" dirty="0"/>
              <a:t>Linux containers</a:t>
            </a:r>
          </a:p>
          <a:p>
            <a:r>
              <a:rPr lang="en-US" dirty="0"/>
              <a:t>&lt; 100MB **</a:t>
            </a:r>
          </a:p>
          <a:p>
            <a:endParaRPr lang="en-US" dirty="0"/>
          </a:p>
          <a:p>
            <a:r>
              <a:rPr lang="en-US" dirty="0"/>
              <a:t>Linux containers on Windows (LCOWS)**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D0EEA-A94B-4A38-901D-3DC1F21A0884}"/>
              </a:ext>
            </a:extLst>
          </p:cNvPr>
          <p:cNvSpPr/>
          <p:nvPr/>
        </p:nvSpPr>
        <p:spPr>
          <a:xfrm>
            <a:off x="6184778" y="1066714"/>
            <a:ext cx="2642592" cy="252027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Mac 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905B7-8E19-4815-AA1D-C227A371E010}"/>
              </a:ext>
            </a:extLst>
          </p:cNvPr>
          <p:cNvSpPr txBox="1"/>
          <p:nvPr/>
        </p:nvSpPr>
        <p:spPr>
          <a:xfrm>
            <a:off x="6328795" y="1642779"/>
            <a:ext cx="2304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in VM (hypervisor)</a:t>
            </a:r>
          </a:p>
          <a:p>
            <a:endParaRPr lang="en-US" dirty="0"/>
          </a:p>
          <a:p>
            <a:r>
              <a:rPr lang="en-US" dirty="0"/>
              <a:t>Linux apps - &lt; 100MB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750867-97DB-4F86-94F2-D174E7FBB18A}"/>
              </a:ext>
            </a:extLst>
          </p:cNvPr>
          <p:cNvSpPr/>
          <p:nvPr/>
        </p:nvSpPr>
        <p:spPr>
          <a:xfrm>
            <a:off x="6167697" y="3717032"/>
            <a:ext cx="2642592" cy="252028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Linux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3162B-1129-43EC-B42D-CC4D13C66BB4}"/>
              </a:ext>
            </a:extLst>
          </p:cNvPr>
          <p:cNvSpPr txBox="1"/>
          <p:nvPr/>
        </p:nvSpPr>
        <p:spPr>
          <a:xfrm>
            <a:off x="6311714" y="458112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native</a:t>
            </a:r>
          </a:p>
          <a:p>
            <a:endParaRPr lang="en-US" dirty="0"/>
          </a:p>
          <a:p>
            <a:r>
              <a:rPr lang="en-US" dirty="0"/>
              <a:t>Linux apps - &lt; 100MB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A1E475-F473-424A-A73A-426E69F11D89}"/>
              </a:ext>
            </a:extLst>
          </p:cNvPr>
          <p:cNvSpPr/>
          <p:nvPr/>
        </p:nvSpPr>
        <p:spPr>
          <a:xfrm>
            <a:off x="3398169" y="1057508"/>
            <a:ext cx="2642592" cy="518457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Windows 2016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E0434C-5079-4677-8E98-473BBFF9D2FD}"/>
              </a:ext>
            </a:extLst>
          </p:cNvPr>
          <p:cNvSpPr txBox="1"/>
          <p:nvPr/>
        </p:nvSpPr>
        <p:spPr>
          <a:xfrm>
            <a:off x="3542186" y="1633572"/>
            <a:ext cx="2304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CAN run native</a:t>
            </a:r>
          </a:p>
          <a:p>
            <a:endParaRPr lang="en-US" dirty="0"/>
          </a:p>
          <a:p>
            <a:r>
              <a:rPr lang="en-US" dirty="0" err="1"/>
              <a:t>nanoserver</a:t>
            </a:r>
            <a:r>
              <a:rPr lang="en-US" dirty="0"/>
              <a:t> containers - &lt; 1GB </a:t>
            </a:r>
            <a:r>
              <a:rPr lang="en-US" dirty="0" err="1"/>
              <a:t>.net</a:t>
            </a:r>
            <a:r>
              <a:rPr lang="en-US" dirty="0"/>
              <a:t> core only</a:t>
            </a:r>
          </a:p>
          <a:p>
            <a:endParaRPr lang="en-US" dirty="0"/>
          </a:p>
          <a:p>
            <a:r>
              <a:rPr lang="en-US" dirty="0" err="1"/>
              <a:t>windowservercore</a:t>
            </a:r>
            <a:r>
              <a:rPr lang="en-US" dirty="0"/>
              <a:t> containers – most windows apps &gt; 13 GB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7175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5328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839C9757-E902-4742-A4EA-BC446DC26795}"/>
              </a:ext>
            </a:extLst>
          </p:cNvPr>
          <p:cNvSpPr/>
          <p:nvPr/>
        </p:nvSpPr>
        <p:spPr>
          <a:xfrm>
            <a:off x="4674830" y="1295128"/>
            <a:ext cx="3960439" cy="612648"/>
          </a:xfrm>
          <a:prstGeom prst="wedgeEllipseCallout">
            <a:avLst>
              <a:gd name="adj1" fmla="val -27115"/>
              <a:gd name="adj2" fmla="val 1138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run –d tasty-app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3CFED1-60E5-4262-A2FF-FB776EB781A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649808"/>
            <a:ext cx="4019806" cy="23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31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3960440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the program to the zip….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Wait, what?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12139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7039558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 docker: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zip file is an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image</a:t>
            </a:r>
          </a:p>
          <a:p>
            <a:pPr lvl="1"/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When you run an program in an image, you are creating a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container from the image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68252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 Container is Prison for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5EFF812E-3002-482B-B241-FF484DBF6F65}"/>
              </a:ext>
            </a:extLst>
          </p:cNvPr>
          <p:cNvSpPr/>
          <p:nvPr/>
        </p:nvSpPr>
        <p:spPr>
          <a:xfrm>
            <a:off x="5203900" y="1002686"/>
            <a:ext cx="3960439" cy="830997"/>
          </a:xfrm>
          <a:prstGeom prst="wedgeEllipseCallout">
            <a:avLst>
              <a:gd name="adj1" fmla="val -31189"/>
              <a:gd name="adj2" fmla="val 1306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live in here</a:t>
            </a:r>
          </a:p>
        </p:txBody>
      </p:sp>
      <p:pic>
        <p:nvPicPr>
          <p:cNvPr id="1026" name="Picture 2" descr="Image result for transparent prison bars">
            <a:extLst>
              <a:ext uri="{FF2B5EF4-FFF2-40B4-BE49-F238E27FC236}">
                <a16:creationId xmlns:a16="http://schemas.microsoft.com/office/drawing/2014/main" id="{D079E3C4-AF3F-4188-8135-9043E7A41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039" y="1775646"/>
            <a:ext cx="4987052" cy="467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19568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2221" y="1556792"/>
            <a:ext cx="7039558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Stuffing a program in the zip =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259632" y="264731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build –t tasty-image .</a:t>
            </a:r>
          </a:p>
        </p:txBody>
      </p:sp>
    </p:spTree>
    <p:extLst>
      <p:ext uri="{BB962C8B-B14F-4D97-AF65-F5344CB8AC3E}">
        <p14:creationId xmlns:p14="http://schemas.microsoft.com/office/powerpoint/2010/main" val="305631976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475656" y="1988840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6372200" y="2961991"/>
            <a:ext cx="2592288" cy="830996"/>
          </a:xfrm>
          <a:prstGeom prst="wedgeRoundRectCallout">
            <a:avLst>
              <a:gd name="adj1" fmla="val 2455"/>
              <a:gd name="adj2" fmla="val 12980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Uhhh</a:t>
            </a:r>
            <a:r>
              <a:rPr lang="en-US" dirty="0"/>
              <a:t> … there’s more to it than that</a:t>
            </a:r>
          </a:p>
        </p:txBody>
      </p:sp>
    </p:spTree>
    <p:extLst>
      <p:ext uri="{BB962C8B-B14F-4D97-AF65-F5344CB8AC3E}">
        <p14:creationId xmlns:p14="http://schemas.microsoft.com/office/powerpoint/2010/main" val="3694642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nanoserver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./bin/debug/netcoreapp2.1/* ./</a:t>
            </a: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FB0946C5-A1E8-43E4-AB77-63522B6F9E9A}"/>
              </a:ext>
            </a:extLst>
          </p:cNvPr>
          <p:cNvSpPr/>
          <p:nvPr/>
        </p:nvSpPr>
        <p:spPr>
          <a:xfrm>
            <a:off x="1835696" y="3789040"/>
            <a:ext cx="1584176" cy="612648"/>
          </a:xfrm>
          <a:prstGeom prst="borderCallout1">
            <a:avLst>
              <a:gd name="adj1" fmla="val 2810"/>
              <a:gd name="adj2" fmla="val 53871"/>
              <a:gd name="adj3" fmla="val -97614"/>
              <a:gd name="adj4" fmla="val 849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file(s)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148063" y="3861048"/>
            <a:ext cx="3024335" cy="612648"/>
          </a:xfrm>
          <a:prstGeom prst="borderCallout1">
            <a:avLst>
              <a:gd name="adj1" fmla="val 2810"/>
              <a:gd name="adj2" fmla="val 53871"/>
              <a:gd name="adj3" fmla="val -91817"/>
              <a:gd name="adj4" fmla="val 764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 inside the image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4BC2322B-FCE6-4CA7-B785-98C4118FF874}"/>
              </a:ext>
            </a:extLst>
          </p:cNvPr>
          <p:cNvSpPr/>
          <p:nvPr/>
        </p:nvSpPr>
        <p:spPr>
          <a:xfrm>
            <a:off x="5652120" y="1030153"/>
            <a:ext cx="3096344" cy="612648"/>
          </a:xfrm>
          <a:prstGeom prst="borderCallout1">
            <a:avLst>
              <a:gd name="adj1" fmla="val 47731"/>
              <a:gd name="adj2" fmla="val -18"/>
              <a:gd name="adj3" fmla="val 115398"/>
              <a:gd name="adj4" fmla="val -215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minimal base set of files</a:t>
            </a:r>
          </a:p>
        </p:txBody>
      </p:sp>
    </p:spTree>
    <p:extLst>
      <p:ext uri="{BB962C8B-B14F-4D97-AF65-F5344CB8AC3E}">
        <p14:creationId xmlns:p14="http://schemas.microsoft.com/office/powerpoint/2010/main" val="375677492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427991" y="2141675"/>
            <a:ext cx="8704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 dotnet tasty-app.dll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5004048" y="3593448"/>
            <a:ext cx="2592288" cy="830996"/>
          </a:xfrm>
          <a:prstGeom prst="wedgeRoundRectCallout">
            <a:avLst>
              <a:gd name="adj1" fmla="val 64099"/>
              <a:gd name="adj2" fmla="val 496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 I really have to type all that?</a:t>
            </a:r>
          </a:p>
        </p:txBody>
      </p:sp>
    </p:spTree>
    <p:extLst>
      <p:ext uri="{BB962C8B-B14F-4D97-AF65-F5344CB8AC3E}">
        <p14:creationId xmlns:p14="http://schemas.microsoft.com/office/powerpoint/2010/main" val="3582907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  <a:solidFill>
            <a:srgbClr val="00A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>
                <a:latin typeface="Lato" pitchFamily="34" charset="0"/>
              </a:rPr>
              <a:t>Introduction to Docker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3568" y="3893532"/>
            <a:ext cx="46805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Philip Nelson</a:t>
            </a:r>
          </a:p>
          <a:p>
            <a:r>
              <a:rPr lang="en-US" sz="2800" b="1" dirty="0"/>
              <a:t>Stone Porch Consulting</a:t>
            </a:r>
          </a:p>
          <a:p>
            <a:r>
              <a:rPr lang="en-US" sz="2800" dirty="0"/>
              <a:t>github.com/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twitter.com/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panmanphil.wordpress.com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D3CEC-C5A7-44D7-BFF3-E9A379EE8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6632"/>
            <a:ext cx="7776864" cy="37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73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1556792"/>
            <a:ext cx="9036496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/dotnet:2.1-runtime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./bin/debug/netcoreapp2.1/publish/ ./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39552" y="5445224"/>
            <a:ext cx="5904656" cy="612648"/>
          </a:xfrm>
          <a:prstGeom prst="borderCallout1">
            <a:avLst>
              <a:gd name="adj1" fmla="val 2810"/>
              <a:gd name="adj2" fmla="val 53871"/>
              <a:gd name="adj3" fmla="val -180210"/>
              <a:gd name="adj4" fmla="val 132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Adds a default command to run when a container starts</a:t>
            </a:r>
          </a:p>
        </p:txBody>
      </p:sp>
    </p:spTree>
    <p:extLst>
      <p:ext uri="{BB962C8B-B14F-4D97-AF65-F5344CB8AC3E}">
        <p14:creationId xmlns:p14="http://schemas.microsoft.com/office/powerpoint/2010/main" val="231917583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507831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/&lt;base image with most of what you need&gt;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all your build commands including pulling real zip files from remote sites, running commands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the default command to run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</p:spTree>
    <p:extLst>
      <p:ext uri="{BB962C8B-B14F-4D97-AF65-F5344CB8AC3E}">
        <p14:creationId xmlns:p14="http://schemas.microsoft.com/office/powerpoint/2010/main" val="325488176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container from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755577" y="2492896"/>
            <a:ext cx="7416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–it tasty-image</a:t>
            </a:r>
          </a:p>
        </p:txBody>
      </p:sp>
      <p:sp>
        <p:nvSpPr>
          <p:cNvPr id="4" name="Callout: Line 3">
            <a:extLst>
              <a:ext uri="{FF2B5EF4-FFF2-40B4-BE49-F238E27FC236}">
                <a16:creationId xmlns:a16="http://schemas.microsoft.com/office/drawing/2014/main" id="{83854A21-12E9-49F3-99EE-32B726256FC7}"/>
              </a:ext>
            </a:extLst>
          </p:cNvPr>
          <p:cNvSpPr/>
          <p:nvPr/>
        </p:nvSpPr>
        <p:spPr>
          <a:xfrm>
            <a:off x="285974" y="4293096"/>
            <a:ext cx="5904656" cy="612648"/>
          </a:xfrm>
          <a:prstGeom prst="borderCallout1">
            <a:avLst>
              <a:gd name="adj1" fmla="val 2810"/>
              <a:gd name="adj2" fmla="val 53871"/>
              <a:gd name="adj3" fmla="val -225864"/>
              <a:gd name="adj4" fmla="val 456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(</a:t>
            </a:r>
            <a:r>
              <a:rPr lang="en-US" dirty="0" err="1"/>
              <a:t>i</a:t>
            </a:r>
            <a:r>
              <a:rPr lang="en-US" dirty="0"/>
              <a:t>) with a </a:t>
            </a:r>
            <a:r>
              <a:rPr lang="en-US" dirty="0" err="1"/>
              <a:t>tty</a:t>
            </a:r>
            <a:r>
              <a:rPr lang="en-US" dirty="0"/>
              <a:t> (t)</a:t>
            </a:r>
          </a:p>
        </p:txBody>
      </p:sp>
    </p:spTree>
    <p:extLst>
      <p:ext uri="{BB962C8B-B14F-4D97-AF65-F5344CB8AC3E}">
        <p14:creationId xmlns:p14="http://schemas.microsoft.com/office/powerpoint/2010/main" val="70074013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Create an image from existing binaries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Build an image from source files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Live edit files in container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Multi-container system simulating production environment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Packaged tooling pipeline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Supporting old versions (ex. Windows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.net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framework apps)</a:t>
            </a:r>
          </a:p>
        </p:txBody>
      </p:sp>
    </p:spTree>
    <p:extLst>
      <p:ext uri="{BB962C8B-B14F-4D97-AF65-F5344CB8AC3E}">
        <p14:creationId xmlns:p14="http://schemas.microsoft.com/office/powerpoint/2010/main" val="11803592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Create an image from existing binaries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 (basically what we’ve been doing)</a:t>
            </a:r>
          </a:p>
        </p:txBody>
      </p:sp>
    </p:spTree>
    <p:extLst>
      <p:ext uri="{BB962C8B-B14F-4D97-AF65-F5344CB8AC3E}">
        <p14:creationId xmlns:p14="http://schemas.microsoft.com/office/powerpoint/2010/main" val="2659668758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683568" y="1659285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Build an image from source files</a:t>
            </a:r>
          </a:p>
        </p:txBody>
      </p:sp>
    </p:spTree>
    <p:extLst>
      <p:ext uri="{BB962C8B-B14F-4D97-AF65-F5344CB8AC3E}">
        <p14:creationId xmlns:p14="http://schemas.microsoft.com/office/powerpoint/2010/main" val="168149360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Live edit files in container</a:t>
            </a:r>
          </a:p>
        </p:txBody>
      </p:sp>
    </p:spTree>
    <p:extLst>
      <p:ext uri="{BB962C8B-B14F-4D97-AF65-F5344CB8AC3E}">
        <p14:creationId xmlns:p14="http://schemas.microsoft.com/office/powerpoint/2010/main" val="2478907527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4790" y="1628800"/>
            <a:ext cx="7711589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Data will stay with a running container ONLY when it is defined, running or stopped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8F64A-6C8B-4753-8AF5-10D0FF7FB373}"/>
              </a:ext>
            </a:extLst>
          </p:cNvPr>
          <p:cNvSpPr txBox="1"/>
          <p:nvPr/>
        </p:nvSpPr>
        <p:spPr>
          <a:xfrm>
            <a:off x="1043608" y="2504509"/>
            <a:ext cx="6953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 files between host (your windows box) and container while it runs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E201BB-518B-49FC-B1DA-0B708B3AEBA7}"/>
              </a:ext>
            </a:extLst>
          </p:cNvPr>
          <p:cNvSpPr txBox="1"/>
          <p:nvPr/>
        </p:nvSpPr>
        <p:spPr>
          <a:xfrm>
            <a:off x="1045297" y="3059668"/>
            <a:ext cx="5055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Named volumes live independently of the container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A6B35-D65E-4EF7-977A-EFF0F512C664}"/>
              </a:ext>
            </a:extLst>
          </p:cNvPr>
          <p:cNvSpPr txBox="1"/>
          <p:nvPr/>
        </p:nvSpPr>
        <p:spPr>
          <a:xfrm>
            <a:off x="1055660" y="3614827"/>
            <a:ext cx="652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volumes on the host can bee seen from the host OS (File explorer)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E93E63-96B9-4D0A-A35B-67C0E1A40C17}"/>
              </a:ext>
            </a:extLst>
          </p:cNvPr>
          <p:cNvSpPr txBox="1"/>
          <p:nvPr/>
        </p:nvSpPr>
        <p:spPr>
          <a:xfrm>
            <a:off x="1055660" y="2060268"/>
            <a:ext cx="786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Volumes define how data is stored and shared between the container and the host</a:t>
            </a:r>
          </a:p>
        </p:txBody>
      </p:sp>
    </p:spTree>
    <p:extLst>
      <p:ext uri="{BB962C8B-B14F-4D97-AF65-F5344CB8AC3E}">
        <p14:creationId xmlns:p14="http://schemas.microsoft.com/office/powerpoint/2010/main" val="616159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7566D3-A63A-45F1-9398-70435180E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7" y="0"/>
            <a:ext cx="7084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42082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A6B35-D65E-4EF7-977A-EFF0F512C664}"/>
              </a:ext>
            </a:extLst>
          </p:cNvPr>
          <p:cNvSpPr txBox="1"/>
          <p:nvPr/>
        </p:nvSpPr>
        <p:spPr>
          <a:xfrm>
            <a:off x="971600" y="1700808"/>
            <a:ext cx="73272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Windows has some limitations for host mapped volumes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Must map to an existing EMPTY 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host folder must be on a disk, not a network 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Access permissions can be an issue on the server</a:t>
            </a:r>
          </a:p>
        </p:txBody>
      </p:sp>
    </p:spTree>
    <p:extLst>
      <p:ext uri="{BB962C8B-B14F-4D97-AF65-F5344CB8AC3E}">
        <p14:creationId xmlns:p14="http://schemas.microsoft.com/office/powerpoint/2010/main" val="289144680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EE59F8-CCE4-2445-A7DC-554623115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Packaged tooling pipeline</a:t>
            </a:r>
          </a:p>
        </p:txBody>
      </p:sp>
    </p:spTree>
    <p:extLst>
      <p:ext uri="{BB962C8B-B14F-4D97-AF65-F5344CB8AC3E}">
        <p14:creationId xmlns:p14="http://schemas.microsoft.com/office/powerpoint/2010/main" val="1435902998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318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Our perfect developer box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42989" y="1229221"/>
            <a:ext cx="4680519" cy="30777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build the box, we install to it and life is good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39" y="2276872"/>
            <a:ext cx="6303218" cy="420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66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471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+ 1 year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679577"/>
            <a:ext cx="5915248" cy="441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52772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598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vs installs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36174"/>
            <a:ext cx="8208912" cy="378565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host system remains much cleaner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Multiple versions of the same software are not a problem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Unless you keep files with volumes, removing the containers and image deletes everything from your system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supports pruning unused containers, images and volumes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049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Running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272808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run with an 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yourregistryname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yourimage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Map ports to the host ports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–p 80:8080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Use volumes to persist data between different versions of the image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–v 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/run/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:/home/ec2user/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8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462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Troubleshooting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209288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inspect &lt;name&gt; shows the entire configuration of the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logs &lt;name&gt; dumps system logs from within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or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–a to see running and not running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images – lists all of the disk images that make up all your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exec –t &lt;name&gt;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powershell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log into a running container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33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Good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48013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Startup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Deployment is part of development – build images, run images, setup networking and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 easier to prototype with different new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Systems are much easier to establish with different dependencies: versions of infrastructure, legacy considerations, frameworks, languages are all isolated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Scale out is considerably easier (with other tools like ECS, Kubernetes)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dev computer doesn’t get buried in unused junk demanding repaves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Operations can focus just on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disk storage, instances, networking boundaries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Dev works connections between containers, logical storage options that will still work on large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Everything is scripted, no manual “setup docs”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Disaster recovery is much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easier to setup</a:t>
            </a:r>
          </a:p>
        </p:txBody>
      </p:sp>
    </p:spTree>
    <p:extLst>
      <p:ext uri="{BB962C8B-B14F-4D97-AF65-F5344CB8AC3E}">
        <p14:creationId xmlns:p14="http://schemas.microsoft.com/office/powerpoint/2010/main" val="3084006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The Bad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424731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Linux containers are definitely a WIP on Windows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LCOWs is still experimental though very promising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is possible to set all this up with script, but it is still operations! Networks, file systems, and especially PERMISSIONS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This is a fast moving space, change is constant, keeping up is an effort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Many of the prebuilt repositories out there are of the “Some guy with a day to hack” variety, not well thought through, just works in all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Managing your persistent data is more consistent between applications, but still a major PITA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 software basically “consumes” and entire host anyway: vagrant/chef/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may be a better option in these cases except for your dev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machne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Understanding where all the logs are is another PITA</a:t>
            </a:r>
          </a:p>
        </p:txBody>
      </p:sp>
    </p:spTree>
    <p:extLst>
      <p:ext uri="{BB962C8B-B14F-4D97-AF65-F5344CB8AC3E}">
        <p14:creationId xmlns:p14="http://schemas.microsoft.com/office/powerpoint/2010/main" val="246074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FD2E3B-1D9F-1F4C-83B7-9BD8C6E8B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BF36D-A610-4BC2-9E6C-B6929FAA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2" y="404664"/>
            <a:ext cx="8118622" cy="6336704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Philip Nelson</a:t>
            </a:r>
            <a:br>
              <a:rPr lang="en-US" dirty="0"/>
            </a:br>
            <a:r>
              <a:rPr lang="en-US" dirty="0"/>
              <a:t>github.com/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twitter.com/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panmanphil.wordpress.com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All versions of this talk at </a:t>
            </a:r>
            <a:br>
              <a:rPr lang="en-US" dirty="0"/>
            </a:br>
            <a:r>
              <a:rPr lang="en-US" dirty="0"/>
              <a:t>https://github.com/panmanphil/introduction-to-docker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548134-D2A3-40E9-AA50-BB0FD5666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92696"/>
            <a:ext cx="2857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86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69581" y="266402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>
                <a:solidFill>
                  <a:srgbClr val="00AEDB"/>
                </a:solidFill>
                <a:latin typeface="Bebas Neue" pitchFamily="34" charset="0"/>
              </a:rPr>
              <a:t>agenda</a:t>
            </a:r>
            <a:endParaRPr lang="en-US" sz="480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9581" y="1196752"/>
            <a:ext cx="8568952" cy="173925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What is Docker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And on Windows?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Common developer workflows</a:t>
            </a:r>
            <a:endParaRPr lang="hr-HR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Ask your questions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789040"/>
            <a:ext cx="4270920" cy="2520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982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 new way to run apps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648230"/>
            <a:ext cx="2952328" cy="2125676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E288C0D5-1806-4E46-A165-9CCB223ABC10}"/>
              </a:ext>
            </a:extLst>
          </p:cNvPr>
          <p:cNvSpPr/>
          <p:nvPr/>
        </p:nvSpPr>
        <p:spPr>
          <a:xfrm>
            <a:off x="755576" y="1602814"/>
            <a:ext cx="3960439" cy="666944"/>
          </a:xfrm>
          <a:prstGeom prst="wedgeEllipseCallout">
            <a:avLst>
              <a:gd name="adj1" fmla="val -3768"/>
              <a:gd name="adj2" fmla="val 2367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run on your computer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904897-0921-4914-9F71-62F4F66415F9}"/>
              </a:ext>
            </a:extLst>
          </p:cNvPr>
          <p:cNvSpPr/>
          <p:nvPr/>
        </p:nvSpPr>
        <p:spPr>
          <a:xfrm>
            <a:off x="4932040" y="2780928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908FE2-A702-4118-BBE9-B4E66F5F3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068" y="3284984"/>
            <a:ext cx="2952328" cy="21256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3AFB41-20B6-4C2B-82A3-B210353686E0}"/>
              </a:ext>
            </a:extLst>
          </p:cNvPr>
          <p:cNvSpPr txBox="1"/>
          <p:nvPr/>
        </p:nvSpPr>
        <p:spPr>
          <a:xfrm>
            <a:off x="5580112" y="603900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Docker apps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06BC087A-CB84-4908-9AEC-9348FFF4AF05}"/>
              </a:ext>
            </a:extLst>
          </p:cNvPr>
          <p:cNvSpPr/>
          <p:nvPr/>
        </p:nvSpPr>
        <p:spPr>
          <a:xfrm>
            <a:off x="5076056" y="1590554"/>
            <a:ext cx="3960439" cy="612648"/>
          </a:xfrm>
          <a:prstGeom prst="wedgeEllipseCallout">
            <a:avLst>
              <a:gd name="adj1" fmla="val -5843"/>
              <a:gd name="adj2" fmla="val 2479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run on your computer …</a:t>
            </a:r>
          </a:p>
        </p:txBody>
      </p:sp>
    </p:spTree>
    <p:extLst>
      <p:ext uri="{BB962C8B-B14F-4D97-AF65-F5344CB8AC3E}">
        <p14:creationId xmlns:p14="http://schemas.microsoft.com/office/powerpoint/2010/main" val="343861756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606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Apps are isolated from each other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904897-0921-4914-9F71-62F4F66415F9}"/>
              </a:ext>
            </a:extLst>
          </p:cNvPr>
          <p:cNvSpPr/>
          <p:nvPr/>
        </p:nvSpPr>
        <p:spPr>
          <a:xfrm>
            <a:off x="4932040" y="2780928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908FE2-A702-4118-BBE9-B4E66F5F3C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72" y="3933056"/>
            <a:ext cx="2052228" cy="14776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3AFB41-20B6-4C2B-82A3-B210353686E0}"/>
              </a:ext>
            </a:extLst>
          </p:cNvPr>
          <p:cNvSpPr txBox="1"/>
          <p:nvPr/>
        </p:nvSpPr>
        <p:spPr>
          <a:xfrm>
            <a:off x="3950902" y="6344744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Docker apps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06BC087A-CB84-4908-9AEC-9348FFF4AF05}"/>
              </a:ext>
            </a:extLst>
          </p:cNvPr>
          <p:cNvSpPr/>
          <p:nvPr/>
        </p:nvSpPr>
        <p:spPr>
          <a:xfrm>
            <a:off x="5175038" y="2924944"/>
            <a:ext cx="2664296" cy="612648"/>
          </a:xfrm>
          <a:prstGeom prst="wedgeEllipseCallout">
            <a:avLst>
              <a:gd name="adj1" fmla="val -4525"/>
              <a:gd name="adj2" fmla="val 132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box is mine all mine!!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CAC3AC2-6BA7-42F0-A680-C5F3DCA4971A}"/>
              </a:ext>
            </a:extLst>
          </p:cNvPr>
          <p:cNvSpPr/>
          <p:nvPr/>
        </p:nvSpPr>
        <p:spPr>
          <a:xfrm>
            <a:off x="674726" y="2788011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B878C8-3FFD-49A8-BF4A-AEC044E680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4033553"/>
            <a:ext cx="2052228" cy="1477604"/>
          </a:xfrm>
          <a:prstGeom prst="rect">
            <a:avLst/>
          </a:prstGeom>
        </p:spPr>
      </p:pic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F9B76DBF-B051-446F-9C18-B73E6C9D109E}"/>
              </a:ext>
            </a:extLst>
          </p:cNvPr>
          <p:cNvSpPr/>
          <p:nvPr/>
        </p:nvSpPr>
        <p:spPr>
          <a:xfrm>
            <a:off x="1032099" y="2957977"/>
            <a:ext cx="2664296" cy="612648"/>
          </a:xfrm>
          <a:prstGeom prst="wedgeEllipseCallout">
            <a:avLst>
              <a:gd name="adj1" fmla="val -4525"/>
              <a:gd name="adj2" fmla="val 132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box is mine all mine!!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48136-059C-456F-AFAE-941046F1DED1}"/>
              </a:ext>
            </a:extLst>
          </p:cNvPr>
          <p:cNvSpPr txBox="1"/>
          <p:nvPr/>
        </p:nvSpPr>
        <p:spPr>
          <a:xfrm>
            <a:off x="1259632" y="1484784"/>
            <a:ext cx="627366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And the apps are background only, NO GUI</a:t>
            </a:r>
          </a:p>
        </p:txBody>
      </p:sp>
    </p:spTree>
    <p:extLst>
      <p:ext uri="{BB962C8B-B14F-4D97-AF65-F5344CB8AC3E}">
        <p14:creationId xmlns:p14="http://schemas.microsoft.com/office/powerpoint/2010/main" val="693106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zdnet3.cbsistatic.com/hub/i/r/2014/10/02/1f130129-49e2-11e4-b6a0-d4ae52e95e57/resize/770x578/3f83f67acfa33fe05865373b2b4b71dd/docker-vm-contai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8100787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60745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4C794-8A1D-4D7B-A10B-7011E192E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934723"/>
            <a:ext cx="3888432" cy="4644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34F3D9-5EEF-4E9F-A887-401EE829D9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B32DDC78-1F1E-403F-A6ED-25A71DB1FA49}"/>
              </a:ext>
            </a:extLst>
          </p:cNvPr>
          <p:cNvSpPr/>
          <p:nvPr/>
        </p:nvSpPr>
        <p:spPr>
          <a:xfrm>
            <a:off x="6372200" y="2961991"/>
            <a:ext cx="2592288" cy="830996"/>
          </a:xfrm>
          <a:prstGeom prst="wedgeRoundRectCallout">
            <a:avLst>
              <a:gd name="adj1" fmla="val 2455"/>
              <a:gd name="adj2" fmla="val 12980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 lies … there is a VM</a:t>
            </a:r>
          </a:p>
        </p:txBody>
      </p:sp>
    </p:spTree>
    <p:extLst>
      <p:ext uri="{BB962C8B-B14F-4D97-AF65-F5344CB8AC3E}">
        <p14:creationId xmlns:p14="http://schemas.microsoft.com/office/powerpoint/2010/main" val="1983955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B68F63-5B53-4540-B519-57101A20A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87" y="166687"/>
            <a:ext cx="6296025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391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EB098C93-16F5-4771-A9CA-2D6C1D02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814E62A15BFC499D1D177F88620539" ma:contentTypeVersion="0" ma:contentTypeDescription="Create a new document." ma:contentTypeScope="" ma:versionID="0aae3d0c26dcc4ca7dde2f1c7ecd0d5d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EFQR575P25AT-64-1</_dlc_DocId>
    <_dlc_DocIdUrl xmlns="7401d87b-50bb-41a2-9713-b7b86698e2db">
      <Url>https://bp.omniresources.com/BP/Marketing/_layouts/DocIdRedir.aspx?ID=EFQR575P25AT-64-1</Url>
      <Description>EFQR575P25AT-64-1</Description>
    </_dlc_DocIdUrl>
  </documentManagement>
</p:properties>
</file>

<file path=customXml/itemProps1.xml><?xml version="1.0" encoding="utf-8"?>
<ds:datastoreItem xmlns:ds="http://schemas.openxmlformats.org/officeDocument/2006/customXml" ds:itemID="{E7FB682D-B298-49B7-8671-82FCAAED5F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A09480-5AC9-4E29-A518-9861A548CC11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2A1B4E67-7DE9-42F0-B13B-8AB70A051549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BD67557-D569-4983-8A21-1672F4EA28AB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purl.org/dc/elements/1.1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8727</TotalTime>
  <Words>1313</Words>
  <Application>Microsoft Office PowerPoint</Application>
  <PresentationFormat>On-screen Show (4:3)</PresentationFormat>
  <Paragraphs>207</Paragraphs>
  <Slides>39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Bebas Neue</vt:lpstr>
      <vt:lpstr>Calibri</vt:lpstr>
      <vt:lpstr>Lato</vt:lpstr>
      <vt:lpstr>Lato-Light</vt:lpstr>
      <vt:lpstr>Raleway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  Philip Nelson github.com/panmanphil twitter.com/panmanphil panmanphil.wordpress.com       All versions of this talk at  https://github.com/panmanphil/introduction-to-docker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Philip Nelson</cp:lastModifiedBy>
  <cp:revision>158</cp:revision>
  <dcterms:created xsi:type="dcterms:W3CDTF">2015-01-28T17:34:31Z</dcterms:created>
  <dcterms:modified xsi:type="dcterms:W3CDTF">2018-08-06T17:29:05Z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0x0101003C814E62A15BFC499D1D177F88620539</vt:lpwstr>
  </property>
  <property fmtid="{D5CDD505-2E9C-101B-9397-08002B2CF9AE}" pid="3" name="_dlc_DocIdItemGuid">
    <vt:lpwstr>61586cc3-088a-4166-aba3-60c834a8d56b</vt:lpwstr>
  </property>
</Properties>
</file>

<file path=docProps/thumbnail.jpeg>
</file>